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70" r:id="rId5"/>
    <p:sldId id="259" r:id="rId6"/>
    <p:sldId id="261" r:id="rId7"/>
    <p:sldId id="263" r:id="rId8"/>
    <p:sldId id="264" r:id="rId9"/>
    <p:sldId id="260" r:id="rId10"/>
    <p:sldId id="262" r:id="rId11"/>
    <p:sldId id="267" r:id="rId12"/>
    <p:sldId id="265" r:id="rId13"/>
    <p:sldId id="269" r:id="rId14"/>
    <p:sldId id="271" r:id="rId15"/>
    <p:sldId id="272" r:id="rId1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6039E3EA-4B80-473B-8DA9-9DCDCC94DB93}">
          <p14:sldIdLst>
            <p14:sldId id="256"/>
            <p14:sldId id="257"/>
          </p14:sldIdLst>
        </p14:section>
        <p14:section name="Wiederholung Zwischenvortrag" id="{F039F820-295C-4984-9846-A66DCBF5EAF3}">
          <p14:sldIdLst>
            <p14:sldId id="258"/>
            <p14:sldId id="270"/>
          </p14:sldIdLst>
        </p14:section>
        <p14:section name="Meilensteine" id="{228A38DD-FAB2-4A7C-9E9C-99989817853C}">
          <p14:sldIdLst>
            <p14:sldId id="259"/>
            <p14:sldId id="261"/>
            <p14:sldId id="263"/>
            <p14:sldId id="264"/>
            <p14:sldId id="260"/>
            <p14:sldId id="262"/>
            <p14:sldId id="267"/>
            <p14:sldId id="265"/>
            <p14:sldId id="269"/>
            <p14:sldId id="271"/>
            <p14:sldId id="2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A9"/>
    <a:srgbClr val="312C8C"/>
    <a:srgbClr val="F5A300"/>
    <a:srgbClr val="FDCA00"/>
    <a:srgbClr val="9C1C26"/>
    <a:srgbClr val="000000"/>
    <a:srgbClr val="B5B5B5"/>
    <a:srgbClr val="E950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42" autoAdjust="0"/>
    <p:restoredTop sz="87896" autoAdjust="0"/>
  </p:normalViewPr>
  <p:slideViewPr>
    <p:cSldViewPr snapToObjects="1">
      <p:cViewPr>
        <p:scale>
          <a:sx n="120" d="100"/>
          <a:sy n="120" d="100"/>
        </p:scale>
        <p:origin x="-1656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90500" y="387350"/>
            <a:ext cx="54038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 b="1">
                <a:latin typeface="Stafford" pitchFamily="2" charset="0"/>
              </a:defRPr>
            </a:lvl1pPr>
          </a:lstStyle>
          <a:p>
            <a:endParaRPr lang="de-DE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90500" y="8567738"/>
            <a:ext cx="13303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Stafford" pitchFamily="2" charset="0"/>
              </a:defRPr>
            </a:lvl1pPr>
          </a:lstStyle>
          <a:p>
            <a:fld id="{A32DC80D-291A-4ABB-A78B-0417274A267C}" type="datetime4">
              <a:rPr lang="de-DE"/>
              <a:pPr/>
              <a:t>4. Mai 2016</a:t>
            </a:fld>
            <a:endParaRPr lang="de-DE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520825" y="8567738"/>
            <a:ext cx="44640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999163" y="8567738"/>
            <a:ext cx="669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  <a:fld id="{C7CC2173-B0D1-45F1-9D54-E33B7353DA19}" type="slidenum">
              <a:rPr lang="de-DE"/>
              <a:pPr/>
              <a:t>‹Nr.›</a:t>
            </a:fld>
            <a:endParaRPr lang="de-DE"/>
          </a:p>
        </p:txBody>
      </p:sp>
      <p:pic>
        <p:nvPicPr>
          <p:cNvPr id="50182" name="Picture 6" descr="tud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400" y="360363"/>
            <a:ext cx="928688" cy="417512"/>
          </a:xfrm>
          <a:prstGeom prst="rect">
            <a:avLst/>
          </a:prstGeom>
          <a:noFill/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90500" y="179388"/>
            <a:ext cx="6478588" cy="144462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190500" y="360363"/>
            <a:ext cx="6478588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190500" y="8496300"/>
            <a:ext cx="647858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188913" y="777875"/>
            <a:ext cx="6478587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5007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 descr="tud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2463" y="360363"/>
            <a:ext cx="935037" cy="420687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88913" y="8685213"/>
            <a:ext cx="161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>
                <a:latin typeface="Stafford" pitchFamily="2" charset="0"/>
              </a:defRPr>
            </a:lvl1pPr>
          </a:lstStyle>
          <a:p>
            <a:fld id="{065B079B-E513-489A-8A1B-D7C78493EA86}" type="datetime4">
              <a:rPr lang="de-DE"/>
              <a:pPr/>
              <a:t>4. Mai 2016</a:t>
            </a:fld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22388" y="923925"/>
            <a:ext cx="4194175" cy="3071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90500" y="4284663"/>
            <a:ext cx="6477000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808163" y="8685213"/>
            <a:ext cx="4105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13438" y="8685213"/>
            <a:ext cx="942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ts val="1300"/>
              </a:lnSpc>
              <a:defRPr sz="1000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  <a:fld id="{C36AA9A4-5D0B-4134-89A6-D8B9DAA4F25C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90500" y="387350"/>
            <a:ext cx="54038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000" tIns="0" rIns="0" bIns="0" anchor="ctr"/>
          <a:lstStyle/>
          <a:p>
            <a:pPr>
              <a:lnSpc>
                <a:spcPts val="1300"/>
              </a:lnSpc>
            </a:pPr>
            <a:endParaRPr lang="de-DE" sz="1000" b="1">
              <a:latin typeface="Stafford" pitchFamily="2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190500" y="179388"/>
            <a:ext cx="6478588" cy="144462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190500" y="360363"/>
            <a:ext cx="6478588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190500" y="781050"/>
            <a:ext cx="647858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190500" y="8685213"/>
            <a:ext cx="647858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188913" y="4103688"/>
            <a:ext cx="6478587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678740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1pPr>
    <a:lvl2pPr marL="4572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2pPr>
    <a:lvl3pPr marL="9144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3pPr>
    <a:lvl4pPr marL="13716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4pPr>
    <a:lvl5pPr marL="18288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23925"/>
            <a:ext cx="4095750" cy="3071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Herzlich</a:t>
            </a:r>
            <a:r>
              <a:rPr lang="de-DE" baseline="0" smtClean="0"/>
              <a:t> Willkommen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65B079B-E513-489A-8A1B-D7C78493EA86}" type="datetime4">
              <a:rPr lang="de-DE" smtClean="0"/>
              <a:pPr/>
              <a:t>4. Mai 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|  </a:t>
            </a:r>
            <a:fld id="{C36AA9A4-5D0B-4134-89A6-D8B9DAA4F25C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20420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23925"/>
            <a:ext cx="4095750" cy="3071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Eigenschaften äquivalent</a:t>
            </a:r>
            <a:r>
              <a:rPr lang="de-DE" baseline="0" dirty="0" smtClean="0"/>
              <a:t> zu JSON</a:t>
            </a:r>
          </a:p>
          <a:p>
            <a:r>
              <a:rPr lang="de-DE" baseline="0" dirty="0" smtClean="0"/>
              <a:t>Statt Texteditor -&gt; graphisch</a:t>
            </a:r>
          </a:p>
          <a:p>
            <a:r>
              <a:rPr lang="de-DE" baseline="0" dirty="0" smtClean="0"/>
              <a:t>Noch nicht „voll-automatisch“ -&gt; Zukunft: automatisiert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65B079B-E513-489A-8A1B-D7C78493EA86}" type="datetime4">
              <a:rPr lang="de-DE" smtClean="0"/>
              <a:pPr/>
              <a:t>4. Mai 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|  </a:t>
            </a:r>
            <a:fld id="{C36AA9A4-5D0B-4134-89A6-D8B9DAA4F25C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9296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23925"/>
            <a:ext cx="4095750" cy="3071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C++11 Features</a:t>
            </a:r>
          </a:p>
          <a:p>
            <a:r>
              <a:rPr lang="de-DE" smtClean="0"/>
              <a:t>-&gt;Ausarbeitung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65B079B-E513-489A-8A1B-D7C78493EA86}" type="datetime4">
              <a:rPr lang="de-DE" smtClean="0"/>
              <a:pPr/>
              <a:t>4. Mai 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|  </a:t>
            </a:r>
            <a:fld id="{C36AA9A4-5D0B-4134-89A6-D8B9DAA4F25C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3407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23925"/>
            <a:ext cx="4095750" cy="3071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Sensorik:</a:t>
            </a:r>
            <a:r>
              <a:rPr lang="de-DE" baseline="0" dirty="0" smtClean="0"/>
              <a:t> Strahlungskegel US Reflektion Tür</a:t>
            </a:r>
            <a:endParaRPr lang="de-DE" dirty="0" smtClean="0"/>
          </a:p>
          <a:p>
            <a:r>
              <a:rPr lang="de-DE" dirty="0" smtClean="0"/>
              <a:t>Motor: Akkustand</a:t>
            </a:r>
            <a:r>
              <a:rPr lang="de-DE" baseline="0" dirty="0" smtClean="0"/>
              <a:t> / </a:t>
            </a:r>
            <a:r>
              <a:rPr lang="de-DE" baseline="0" dirty="0" err="1" smtClean="0"/>
              <a:t>zb</a:t>
            </a:r>
            <a:r>
              <a:rPr lang="de-DE" baseline="0" dirty="0" smtClean="0"/>
              <a:t> Schrittmotor</a:t>
            </a:r>
          </a:p>
          <a:p>
            <a:r>
              <a:rPr lang="de-DE" baseline="0" dirty="0" smtClean="0"/>
              <a:t>Prozessor: 2 Kamera kritisch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65B079B-E513-489A-8A1B-D7C78493EA86}" type="datetime4">
              <a:rPr lang="de-DE" smtClean="0"/>
              <a:pPr/>
              <a:t>4. Mai 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|  </a:t>
            </a:r>
            <a:fld id="{C36AA9A4-5D0B-4134-89A6-D8B9DAA4F25C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9442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23925"/>
            <a:ext cx="4095750" cy="3071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65B079B-E513-489A-8A1B-D7C78493EA86}" type="datetime4">
              <a:rPr lang="de-DE" smtClean="0"/>
              <a:pPr/>
              <a:t>4. Mai 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|  </a:t>
            </a:r>
            <a:fld id="{C36AA9A4-5D0B-4134-89A6-D8B9DAA4F25C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9554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23925"/>
            <a:ext cx="4095750" cy="3071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JSON,</a:t>
            </a:r>
            <a:r>
              <a:rPr lang="de-DE" baseline="0" dirty="0" smtClean="0"/>
              <a:t> FSM -&gt; Trennung Logik und Implementierung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65B079B-E513-489A-8A1B-D7C78493EA86}" type="datetime4">
              <a:rPr lang="de-DE" smtClean="0"/>
              <a:pPr/>
              <a:t>4. Mai 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|  </a:t>
            </a:r>
            <a:fld id="{C36AA9A4-5D0B-4134-89A6-D8B9DAA4F25C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5007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23925"/>
            <a:ext cx="4095750" cy="3071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Regelung nötig,</a:t>
            </a:r>
            <a:r>
              <a:rPr lang="de-DE" baseline="0" dirty="0" smtClean="0"/>
              <a:t> kein Schwerpunkt</a:t>
            </a:r>
            <a:endParaRPr lang="de-DE" dirty="0" smtClean="0"/>
          </a:p>
          <a:p>
            <a:r>
              <a:rPr lang="de-DE" dirty="0" smtClean="0"/>
              <a:t>Filter: Plausibilität</a:t>
            </a:r>
            <a:r>
              <a:rPr lang="de-DE" baseline="0" dirty="0" smtClean="0"/>
              <a:t>, Stabilität, Mittelung</a:t>
            </a:r>
          </a:p>
          <a:p>
            <a:r>
              <a:rPr lang="de-DE" baseline="0" dirty="0" smtClean="0"/>
              <a:t>Lineare Funktion relativ zur Wand, Diagonale im Flur: rote Linie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65B079B-E513-489A-8A1B-D7C78493EA86}" type="datetime4">
              <a:rPr lang="de-DE" smtClean="0"/>
              <a:pPr/>
              <a:t>4. Mai 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|  </a:t>
            </a:r>
            <a:fld id="{C36AA9A4-5D0B-4134-89A6-D8B9DAA4F25C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1338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23925"/>
            <a:ext cx="4095750" cy="3071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Ablauf:</a:t>
            </a:r>
            <a:r>
              <a:rPr lang="de-DE" baseline="0" dirty="0" smtClean="0"/>
              <a:t> Kamera nimmt Bild auf, übergibt an </a:t>
            </a:r>
            <a:r>
              <a:rPr lang="de-DE" baseline="0" dirty="0" err="1" smtClean="0"/>
              <a:t>CamNode</a:t>
            </a:r>
            <a:r>
              <a:rPr lang="de-DE" baseline="0" dirty="0" smtClean="0"/>
              <a:t> (ROS), Empfängt Bild, </a:t>
            </a:r>
            <a:r>
              <a:rPr lang="de-DE" baseline="0" dirty="0" err="1" smtClean="0"/>
              <a:t>OpenCV</a:t>
            </a:r>
            <a:r>
              <a:rPr lang="de-DE" baseline="0" dirty="0" smtClean="0"/>
              <a:t> errechnet Position</a:t>
            </a:r>
          </a:p>
          <a:p>
            <a:r>
              <a:rPr lang="de-DE" baseline="0" dirty="0" err="1" smtClean="0"/>
              <a:t>OpenCV</a:t>
            </a:r>
            <a:r>
              <a:rPr lang="de-DE" baseline="0" dirty="0" smtClean="0"/>
              <a:t> eingebettet in ROS-</a:t>
            </a:r>
            <a:r>
              <a:rPr lang="de-DE" baseline="0" dirty="0" err="1" smtClean="0"/>
              <a:t>Node</a:t>
            </a:r>
            <a:endParaRPr lang="de-DE" baseline="0" dirty="0" smtClean="0"/>
          </a:p>
          <a:p>
            <a:r>
              <a:rPr lang="de-DE" baseline="0" dirty="0" err="1" smtClean="0"/>
              <a:t>OpenCV</a:t>
            </a:r>
            <a:r>
              <a:rPr lang="de-DE" baseline="0" dirty="0" smtClean="0"/>
              <a:t>: Kalibrierung, </a:t>
            </a:r>
            <a:r>
              <a:rPr lang="de-DE" baseline="0" dirty="0" err="1" smtClean="0"/>
              <a:t>Markererkennung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Koord</a:t>
            </a:r>
            <a:r>
              <a:rPr lang="de-DE" baseline="0" dirty="0" smtClean="0"/>
              <a:t>                   empfängt Bild -&gt; generiert </a:t>
            </a:r>
            <a:r>
              <a:rPr lang="de-DE" baseline="0" dirty="0" err="1" smtClean="0"/>
              <a:t>Markerinformationen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65B079B-E513-489A-8A1B-D7C78493EA86}" type="datetime4">
              <a:rPr lang="de-DE" smtClean="0"/>
              <a:pPr/>
              <a:t>4. Mai 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|  </a:t>
            </a:r>
            <a:fld id="{C36AA9A4-5D0B-4134-89A6-D8B9DAA4F25C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7629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23925"/>
            <a:ext cx="4095750" cy="3071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Simulation starten!</a:t>
            </a:r>
          </a:p>
          <a:p>
            <a:r>
              <a:rPr lang="de-DE" dirty="0" smtClean="0"/>
              <a:t>Ausgangssituation</a:t>
            </a:r>
            <a:r>
              <a:rPr lang="de-DE" baseline="0" dirty="0" smtClean="0"/>
              <a:t> / Definition Aufgabe: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Flur: Auto längs, Tore orthogonal, Wand im Bild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Ablauf: Wand folgen: Punkt 1,5 m vor Tor, mit US/Hall Punkt anfahren, mit Kamera ausrichten (Mittelpunkt)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baseline="0" dirty="0" smtClean="0"/>
              <a:t>Probleme: Lenkung / keine S-Kurve -&gt; keine Steuerung / sondern Regelung;</a:t>
            </a: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65B079B-E513-489A-8A1B-D7C78493EA86}" type="datetime4">
              <a:rPr lang="de-DE" smtClean="0"/>
              <a:pPr/>
              <a:t>4. Mai 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|  </a:t>
            </a:r>
            <a:fld id="{C36AA9A4-5D0B-4134-89A6-D8B9DAA4F25C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0242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23925"/>
            <a:ext cx="4095750" cy="3071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65B079B-E513-489A-8A1B-D7C78493EA86}" type="datetime4">
              <a:rPr lang="de-DE" smtClean="0"/>
              <a:pPr/>
              <a:t>4. Mai 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|  </a:t>
            </a:r>
            <a:fld id="{C36AA9A4-5D0B-4134-89A6-D8B9DAA4F25C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1398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23925"/>
            <a:ext cx="4095750" cy="3071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Gleicher Graph wie aus Video!!</a:t>
            </a:r>
          </a:p>
          <a:p>
            <a:r>
              <a:rPr lang="de-DE" dirty="0" smtClean="0"/>
              <a:t>Graphische</a:t>
            </a:r>
            <a:r>
              <a:rPr lang="de-DE" baseline="0" dirty="0" smtClean="0"/>
              <a:t> Programmierung der Logik, Verhalten, Kontrollfluss</a:t>
            </a:r>
          </a:p>
          <a:p>
            <a:r>
              <a:rPr lang="de-DE" baseline="0" dirty="0" smtClean="0"/>
              <a:t>Leichte Wiederverwendbarkeit, Übersichtlichkeit, Fehlersuche, beliebig kombinierbar, beliebige Situationen, </a:t>
            </a:r>
          </a:p>
          <a:p>
            <a:r>
              <a:rPr lang="de-DE" baseline="0" dirty="0" smtClean="0"/>
              <a:t>Schneller Testzyklus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65B079B-E513-489A-8A1B-D7C78493EA86}" type="datetime4">
              <a:rPr lang="de-DE" smtClean="0"/>
              <a:pPr/>
              <a:t>4. Mai 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|  </a:t>
            </a:r>
            <a:fld id="{C36AA9A4-5D0B-4134-89A6-D8B9DAA4F25C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9576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23925"/>
            <a:ext cx="4095750" cy="3071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UMLet</a:t>
            </a:r>
            <a:endParaRPr lang="de-DE" dirty="0" smtClean="0"/>
          </a:p>
          <a:p>
            <a:r>
              <a:rPr lang="de-DE" dirty="0" smtClean="0"/>
              <a:t>Bereiche:</a:t>
            </a:r>
            <a:r>
              <a:rPr lang="de-DE" baseline="0" dirty="0" smtClean="0"/>
              <a:t> FSM, rechts oben selbst erstellte Vorlagen, rechts unten Eigenschaften/Parameter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65B079B-E513-489A-8A1B-D7C78493EA86}" type="datetime4">
              <a:rPr lang="de-DE" smtClean="0"/>
              <a:pPr/>
              <a:t>4. Mai 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|  </a:t>
            </a:r>
            <a:fld id="{C36AA9A4-5D0B-4134-89A6-D8B9DAA4F25C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1986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250825" y="368300"/>
            <a:ext cx="8642350" cy="2089150"/>
          </a:xfrm>
          <a:prstGeom prst="rect">
            <a:avLst/>
          </a:prstGeom>
          <a:solidFill>
            <a:srgbClr val="005AA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8775" y="1449388"/>
            <a:ext cx="6642117" cy="944562"/>
          </a:xfrm>
        </p:spPr>
        <p:txBody>
          <a:bodyPr lIns="0" tIns="0" rIns="0" bIns="0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005AA9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87049" name="Picture 9" descr="tud_logo"/>
          <p:cNvPicPr>
            <a:picLocks noChangeAspect="1" noChangeArrowheads="1"/>
          </p:cNvPicPr>
          <p:nvPr/>
        </p:nvPicPr>
        <p:blipFill>
          <a:blip r:embed="rId2" cstate="print"/>
          <a:srcRect r="5453"/>
          <a:stretch>
            <a:fillRect/>
          </a:stretch>
        </p:blipFill>
        <p:spPr bwMode="auto">
          <a:xfrm>
            <a:off x="7172325" y="657225"/>
            <a:ext cx="18732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55" name="Line 15"/>
          <p:cNvSpPr>
            <a:spLocks noChangeShapeType="1"/>
          </p:cNvSpPr>
          <p:nvPr/>
        </p:nvSpPr>
        <p:spPr bwMode="auto">
          <a:xfrm>
            <a:off x="252413" y="6357958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7058" name="Rectangle 18"/>
          <p:cNvSpPr>
            <a:spLocks noChangeArrowheads="1"/>
          </p:cNvSpPr>
          <p:nvPr/>
        </p:nvSpPr>
        <p:spPr bwMode="auto">
          <a:xfrm>
            <a:off x="250825" y="36036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7059" name="Rectangle 19"/>
          <p:cNvSpPr>
            <a:spLocks noChangeArrowheads="1"/>
          </p:cNvSpPr>
          <p:nvPr/>
        </p:nvSpPr>
        <p:spPr bwMode="auto">
          <a:xfrm>
            <a:off x="250825" y="2457450"/>
            <a:ext cx="8640763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5" name="Fußzeilenplatzhalter 3"/>
          <p:cNvSpPr txBox="1">
            <a:spLocks/>
          </p:cNvSpPr>
          <p:nvPr userDrawn="1"/>
        </p:nvSpPr>
        <p:spPr>
          <a:xfrm>
            <a:off x="252413" y="6489700"/>
            <a:ext cx="7200900" cy="231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E482C5-58E3-4583-8C64-AB4EA00E1990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04.05.2016</a:t>
            </a:fld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  |  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Tahoma" pitchFamily="34" charset="0"/>
              </a:rPr>
              <a:t>Fachbereich Echtzeitsysteme  |  Prof. Dr. </a:t>
            </a:r>
            <a:r>
              <a:rPr kumimoji="0" lang="de-DE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Tahoma" pitchFamily="34" charset="0"/>
              </a:rPr>
              <a:t>rer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Tahoma" pitchFamily="34" charset="0"/>
              </a:rPr>
              <a:t>. nat. Andy </a:t>
            </a:r>
            <a:r>
              <a:rPr kumimoji="0" lang="de-DE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Tahoma" pitchFamily="34" charset="0"/>
              </a:rPr>
              <a:t>Schürr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Tahoma" pitchFamily="34" charset="0"/>
              </a:rPr>
              <a:t>  | Betreuer </a:t>
            </a:r>
            <a:r>
              <a:rPr kumimoji="0" lang="de-DE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Tahoma" pitchFamily="34" charset="0"/>
              </a:rPr>
              <a:t>Géza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Tahoma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Tahoma" pitchFamily="34" charset="0"/>
              </a:rPr>
              <a:t>Kulcsár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Tahoma" pitchFamily="34" charset="0"/>
              </a:rPr>
              <a:t>  |  Team TRAL  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|  </a:t>
            </a:r>
            <a:fld id="{8E9B2640-8CD7-45FF-9440-54608BC46479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</p:txBody>
      </p:sp>
      <p:pic>
        <p:nvPicPr>
          <p:cNvPr id="13" name="Picture 2" descr="D:\Downloads\es_logo.gi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25" y="6367462"/>
            <a:ext cx="5143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" y="1620000"/>
            <a:ext cx="6823569" cy="4479943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421455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642145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8775" y="1592263"/>
            <a:ext cx="4135438" cy="4551381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6314" y="1592263"/>
            <a:ext cx="4105274" cy="4551381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7620" y="1620000"/>
            <a:ext cx="5000660" cy="45061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58776" y="1620000"/>
            <a:ext cx="3106738" cy="450616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58775" y="488950"/>
            <a:ext cx="6840000" cy="838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928801"/>
            <a:ext cx="5486400" cy="2798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gi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50825" y="368300"/>
            <a:ext cx="86423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488950"/>
            <a:ext cx="664211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1620000"/>
            <a:ext cx="664089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005AA9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pic>
        <p:nvPicPr>
          <p:cNvPr id="1033" name="Picture 9" descr="tud_logo"/>
          <p:cNvPicPr>
            <a:picLocks noChangeAspect="1" noChangeArrowheads="1"/>
          </p:cNvPicPr>
          <p:nvPr/>
        </p:nvPicPr>
        <p:blipFill>
          <a:blip r:embed="rId10" cstate="print"/>
          <a:srcRect r="5453"/>
          <a:stretch>
            <a:fillRect/>
          </a:stretch>
        </p:blipFill>
        <p:spPr bwMode="auto">
          <a:xfrm>
            <a:off x="7167563" y="512763"/>
            <a:ext cx="1873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250825" y="1449388"/>
            <a:ext cx="8640763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250825" y="36671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1" name="Line 15"/>
          <p:cNvSpPr>
            <a:spLocks noChangeShapeType="1"/>
          </p:cNvSpPr>
          <p:nvPr userDrawn="1"/>
        </p:nvSpPr>
        <p:spPr bwMode="auto">
          <a:xfrm>
            <a:off x="252413" y="6357958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3" name="Fußzeilenplatzhalter 3"/>
          <p:cNvSpPr txBox="1">
            <a:spLocks/>
          </p:cNvSpPr>
          <p:nvPr userDrawn="1"/>
        </p:nvSpPr>
        <p:spPr>
          <a:xfrm>
            <a:off x="252413" y="6489700"/>
            <a:ext cx="7200900" cy="231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E482C5-58E3-4583-8C64-AB4EA00E1990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04.05.2016</a:t>
            </a:fld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  |  Fachbereich Echtzeitsysteme  |  Prof. Dr. </a:t>
            </a:r>
            <a:r>
              <a:rPr kumimoji="0" lang="de-DE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rer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. nat. Andy </a:t>
            </a:r>
            <a:r>
              <a:rPr kumimoji="0" lang="de-DE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Schürr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  |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Tahoma" pitchFamily="34" charset="0"/>
              </a:rPr>
              <a:t> Betreuer </a:t>
            </a:r>
            <a:r>
              <a:rPr kumimoji="0" lang="de-DE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Tahoma" pitchFamily="34" charset="0"/>
              </a:rPr>
              <a:t>Géza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Tahoma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Tahoma" pitchFamily="34" charset="0"/>
              </a:rPr>
              <a:t>Kulcsár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Tahoma" pitchFamily="34" charset="0"/>
              </a:rPr>
              <a:t>  |  Team TRAL  |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  </a:t>
            </a:r>
            <a:fld id="{8E9B2640-8CD7-45FF-9440-54608BC46479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</p:txBody>
      </p:sp>
      <p:pic>
        <p:nvPicPr>
          <p:cNvPr id="2" name="Picture 2" descr="D:\Downloads\es_logo.gif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25" y="6367462"/>
            <a:ext cx="5143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179388" indent="-179388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None/>
        <a:defRPr sz="20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itchFamily="34" charset="0"/>
        </a:defRPr>
      </a:lvl1pPr>
      <a:lvl2pPr marL="179388" indent="-177800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20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itchFamily="34" charset="0"/>
        </a:defRPr>
      </a:lvl2pPr>
      <a:lvl3pPr marL="538163" indent="-187325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itchFamily="34" charset="0"/>
        </a:defRPr>
      </a:lvl3pPr>
      <a:lvl4pPr marL="717550" indent="-173038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16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itchFamily="34" charset="0"/>
        </a:defRPr>
      </a:lvl4pPr>
      <a:lvl5pPr marL="908050" indent="-188913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16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itchFamily="34" charset="0"/>
        </a:defRPr>
      </a:lvl5pPr>
      <a:lvl6pPr marL="13652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18224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2796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27368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358775" y="1772816"/>
            <a:ext cx="7597601" cy="621134"/>
          </a:xfrm>
        </p:spPr>
        <p:txBody>
          <a:bodyPr/>
          <a:lstStyle/>
          <a:p>
            <a:r>
              <a:rPr lang="de-DE" dirty="0" smtClean="0"/>
              <a:t>Tim Burkert, Robert Königstein, Adrian Weber, Lars Stein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Projektseminar Echtzeitsysteme</a:t>
            </a:r>
            <a:br>
              <a:rPr lang="de-DE" dirty="0" smtClean="0"/>
            </a:br>
            <a:r>
              <a:rPr lang="de-DE" dirty="0" smtClean="0"/>
              <a:t>Endvortrag Team TRAL</a:t>
            </a:r>
            <a:endParaRPr lang="de-DE" dirty="0"/>
          </a:p>
        </p:txBody>
      </p:sp>
      <p:pic>
        <p:nvPicPr>
          <p:cNvPr id="1026" name="Picture 2" descr="D:\Downloads\tral_all-master-6010da8d8883ad620065624aca205fc0de580e02\Zwischenvortrag\bilder\AutoZuschnit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34205"/>
            <a:ext cx="7056784" cy="262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095836" y="566124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5AA9"/>
                </a:solidFill>
              </a:rPr>
              <a:t>Abbildung:</a:t>
            </a:r>
            <a:r>
              <a:rPr lang="de-DE" dirty="0" smtClean="0"/>
              <a:t> Das Auto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Meilensteine: Graphische Programmierung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6" r="21935" b="23078"/>
          <a:stretch/>
        </p:blipFill>
        <p:spPr>
          <a:xfrm>
            <a:off x="0" y="1807196"/>
            <a:ext cx="8940143" cy="3994600"/>
          </a:xfrm>
        </p:spPr>
      </p:pic>
      <p:sp>
        <p:nvSpPr>
          <p:cNvPr id="4" name="Textfeld 3"/>
          <p:cNvSpPr txBox="1"/>
          <p:nvPr/>
        </p:nvSpPr>
        <p:spPr>
          <a:xfrm>
            <a:off x="2686404" y="5854542"/>
            <a:ext cx="3797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5AA9"/>
                </a:solidFill>
              </a:rPr>
              <a:t>Abbildung: </a:t>
            </a:r>
            <a:r>
              <a:rPr lang="de-DE" dirty="0" err="1" smtClean="0"/>
              <a:t>ArUco</a:t>
            </a:r>
            <a:r>
              <a:rPr lang="de-DE" dirty="0" smtClean="0"/>
              <a:t>-Tor-FSM</a:t>
            </a:r>
            <a:endParaRPr lang="de-DE" dirty="0">
              <a:solidFill>
                <a:srgbClr val="005A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9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Meilensteine: Graphische Programmierung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5"/>
          <a:stretch/>
        </p:blipFill>
        <p:spPr>
          <a:xfrm>
            <a:off x="162188" y="1491097"/>
            <a:ext cx="8819625" cy="4865385"/>
          </a:xfrm>
        </p:spPr>
      </p:pic>
      <p:sp>
        <p:nvSpPr>
          <p:cNvPr id="5" name="Textfeld 4"/>
          <p:cNvSpPr txBox="1"/>
          <p:nvPr/>
        </p:nvSpPr>
        <p:spPr>
          <a:xfrm>
            <a:off x="2339752" y="598715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5AA9"/>
                </a:solidFill>
              </a:rPr>
              <a:t>Abbildung: </a:t>
            </a:r>
            <a:r>
              <a:rPr lang="de-DE" dirty="0" err="1" smtClean="0"/>
              <a:t>UMLet</a:t>
            </a:r>
            <a:endParaRPr lang="de-DE" dirty="0">
              <a:solidFill>
                <a:srgbClr val="005A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53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Meilensteine: Graphische Programmierung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2" t="21549" r="52195" b="52042"/>
          <a:stretch/>
        </p:blipFill>
        <p:spPr>
          <a:xfrm>
            <a:off x="358775" y="1688626"/>
            <a:ext cx="3349129" cy="4200946"/>
          </a:xfrm>
        </p:spPr>
      </p:pic>
      <p:sp>
        <p:nvSpPr>
          <p:cNvPr id="6" name="Textfeld 5"/>
          <p:cNvSpPr txBox="1"/>
          <p:nvPr/>
        </p:nvSpPr>
        <p:spPr>
          <a:xfrm>
            <a:off x="1115615" y="5867136"/>
            <a:ext cx="3050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5AA9"/>
                </a:solidFill>
              </a:rPr>
              <a:t>Abbildung: </a:t>
            </a:r>
            <a:r>
              <a:rPr lang="de-DE" dirty="0" smtClean="0"/>
              <a:t>State</a:t>
            </a:r>
            <a:endParaRPr lang="de-DE" dirty="0">
              <a:solidFill>
                <a:srgbClr val="005AA9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932040" y="5889572"/>
            <a:ext cx="376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5AA9"/>
                </a:solidFill>
              </a:rPr>
              <a:t>Abbildung: </a:t>
            </a:r>
            <a:r>
              <a:rPr lang="de-DE" dirty="0" smtClean="0"/>
              <a:t>JSON Äquivalent</a:t>
            </a:r>
            <a:endParaRPr lang="de-DE" dirty="0">
              <a:solidFill>
                <a:srgbClr val="005AA9"/>
              </a:solidFill>
            </a:endParaRPr>
          </a:p>
        </p:txBody>
      </p:sp>
      <p:pic>
        <p:nvPicPr>
          <p:cNvPr id="1026" name="Picture 2" descr="D:\Downloads\Endvortrag Bilder\AphJNm9fj-UuWwwmouusMrErUyWvCURhHj5SKqUkbmu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88776"/>
            <a:ext cx="4327820" cy="417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57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von uns bleibt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 smtClean="0"/>
              <a:t>Was?</a:t>
            </a:r>
          </a:p>
          <a:p>
            <a:pPr marL="701675" lvl="2" indent="-342900"/>
            <a:r>
              <a:rPr lang="de-DE" dirty="0" smtClean="0"/>
              <a:t>FSM zur Kontrollflusssteuerung</a:t>
            </a:r>
          </a:p>
          <a:p>
            <a:pPr marL="701675" lvl="2" indent="-342900"/>
            <a:r>
              <a:rPr lang="de-DE" dirty="0" smtClean="0"/>
              <a:t>Graphische Programmierung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 smtClean="0"/>
              <a:t>Wie?</a:t>
            </a:r>
          </a:p>
          <a:p>
            <a:pPr marL="701675" lvl="2" indent="-342900"/>
            <a:r>
              <a:rPr lang="de-DE" dirty="0" smtClean="0"/>
              <a:t>Trennung Programmierung &amp; Konfiguration</a:t>
            </a:r>
          </a:p>
          <a:p>
            <a:pPr marL="701675" lvl="2" indent="-342900"/>
            <a:r>
              <a:rPr lang="de-DE" dirty="0"/>
              <a:t>v</a:t>
            </a:r>
            <a:r>
              <a:rPr lang="de-DE" dirty="0" smtClean="0"/>
              <a:t>ollständig Objektorientiert</a:t>
            </a:r>
          </a:p>
          <a:p>
            <a:pPr marL="701675" lvl="2" indent="-342900"/>
            <a:r>
              <a:rPr lang="de-DE" dirty="0" smtClean="0"/>
              <a:t>C++11</a:t>
            </a:r>
          </a:p>
        </p:txBody>
      </p:sp>
      <p:pic>
        <p:nvPicPr>
          <p:cNvPr id="3074" name="Picture 2" descr="https://mmi666.whatsapp.net/d/sbeLzsRjtvJ43UqL1LcV7VbQTvA/AorrJbPgUEDJ8EtZJJjQr0UrN3d97ZPSL-8f1NWNEem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07331"/>
            <a:ext cx="2896772" cy="259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45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Fazit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 smtClean="0"/>
              <a:t>Hardware optimierbar</a:t>
            </a:r>
          </a:p>
          <a:p>
            <a:pPr marL="701675" lvl="2" indent="-342900"/>
            <a:r>
              <a:rPr lang="de-DE" dirty="0" smtClean="0"/>
              <a:t>Sensorik</a:t>
            </a:r>
          </a:p>
          <a:p>
            <a:pPr marL="881062" lvl="3" indent="-342900"/>
            <a:r>
              <a:rPr lang="de-DE" dirty="0"/>
              <a:t>l</a:t>
            </a:r>
            <a:r>
              <a:rPr lang="de-DE" dirty="0" smtClean="0"/>
              <a:t>ichtbasierte Entfernungsmessung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 smtClean="0"/>
              <a:t>Fahrgestell</a:t>
            </a:r>
          </a:p>
          <a:p>
            <a:pPr marL="701675" lvl="2" indent="-342900"/>
            <a:r>
              <a:rPr lang="de-DE" dirty="0" smtClean="0"/>
              <a:t>Lenkung</a:t>
            </a:r>
          </a:p>
          <a:p>
            <a:pPr marL="881062" lvl="3" indent="-342900"/>
            <a:r>
              <a:rPr lang="de-DE" dirty="0" err="1" smtClean="0"/>
              <a:t>Servo</a:t>
            </a:r>
            <a:r>
              <a:rPr lang="de-DE" dirty="0" smtClean="0"/>
              <a:t> zu schwach für Gewicht des Autos</a:t>
            </a:r>
          </a:p>
          <a:p>
            <a:pPr marL="342900" lvl="1" indent="-342900"/>
            <a:endParaRPr lang="de-DE" dirty="0" smtClean="0"/>
          </a:p>
          <a:p>
            <a:pPr marL="342900" lvl="1" indent="-342900"/>
            <a:r>
              <a:rPr lang="de-DE" dirty="0" smtClean="0"/>
              <a:t>Software gut</a:t>
            </a:r>
          </a:p>
          <a:p>
            <a:pPr marL="701675" lvl="2" indent="-342900"/>
            <a:r>
              <a:rPr lang="de-DE" dirty="0" smtClean="0"/>
              <a:t>Realtime Kernel nicht benötigt</a:t>
            </a:r>
          </a:p>
          <a:p>
            <a:pPr marL="701675" lvl="2" indent="-342900"/>
            <a:r>
              <a:rPr lang="de-DE" dirty="0" smtClean="0"/>
              <a:t>Prozessorleistung ausreichend</a:t>
            </a:r>
            <a:endParaRPr lang="de-DE" dirty="0"/>
          </a:p>
          <a:p>
            <a:pPr marL="0" lvl="1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323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… noch Fragen?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18" y="1581367"/>
            <a:ext cx="4319964" cy="4799961"/>
          </a:xfrm>
        </p:spPr>
      </p:pic>
    </p:spTree>
    <p:extLst>
      <p:ext uri="{BB962C8B-B14F-4D97-AF65-F5344CB8AC3E}">
        <p14:creationId xmlns:p14="http://schemas.microsoft.com/office/powerpoint/2010/main" val="158135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dirty="0" smtClean="0"/>
              <a:t>Rekapitulation des Zwischenvortrags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de-DE" dirty="0" smtClean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dirty="0" smtClean="0"/>
              <a:t>Meilensteine</a:t>
            </a:r>
          </a:p>
          <a:p>
            <a:pPr marL="701675" lvl="2" indent="-342900">
              <a:lnSpc>
                <a:spcPct val="100000"/>
              </a:lnSpc>
            </a:pPr>
            <a:r>
              <a:rPr lang="de-DE" dirty="0" smtClean="0"/>
              <a:t>Regelung</a:t>
            </a:r>
          </a:p>
          <a:p>
            <a:pPr marL="701675" lvl="2" indent="-342900">
              <a:lnSpc>
                <a:spcPct val="100000"/>
              </a:lnSpc>
            </a:pPr>
            <a:r>
              <a:rPr lang="de-DE" dirty="0" err="1" smtClean="0"/>
              <a:t>CamNode</a:t>
            </a:r>
            <a:endParaRPr lang="de-DE" dirty="0" smtClean="0"/>
          </a:p>
          <a:p>
            <a:pPr marL="701675" lvl="2" indent="-342900">
              <a:lnSpc>
                <a:spcPct val="100000"/>
              </a:lnSpc>
            </a:pPr>
            <a:r>
              <a:rPr lang="de-DE" dirty="0" err="1" smtClean="0"/>
              <a:t>ArUco</a:t>
            </a:r>
            <a:r>
              <a:rPr lang="de-DE" dirty="0" smtClean="0"/>
              <a:t>-Tore</a:t>
            </a:r>
          </a:p>
          <a:p>
            <a:pPr marL="701675" lvl="2" indent="-342900">
              <a:lnSpc>
                <a:spcPct val="100000"/>
              </a:lnSpc>
            </a:pPr>
            <a:r>
              <a:rPr lang="de-DE" dirty="0" smtClean="0"/>
              <a:t>Graphische Programmierung</a:t>
            </a:r>
          </a:p>
          <a:p>
            <a:pPr marL="0" lvl="1" indent="0">
              <a:lnSpc>
                <a:spcPct val="100000"/>
              </a:lnSpc>
              <a:buNone/>
            </a:pPr>
            <a:endParaRPr lang="de-DE" dirty="0" smtClean="0"/>
          </a:p>
          <a:p>
            <a:pPr marL="342900" lvl="1" indent="-342900">
              <a:lnSpc>
                <a:spcPct val="100000"/>
              </a:lnSpc>
            </a:pPr>
            <a:r>
              <a:rPr lang="de-DE" dirty="0" smtClean="0"/>
              <a:t>Was von uns bleibt</a:t>
            </a:r>
          </a:p>
          <a:p>
            <a:pPr marL="342900" lvl="1" indent="-342900">
              <a:lnSpc>
                <a:spcPct val="100000"/>
              </a:lnSpc>
            </a:pPr>
            <a:endParaRPr lang="de-DE" dirty="0"/>
          </a:p>
          <a:p>
            <a:pPr marL="342900" lvl="1" indent="-342900">
              <a:lnSpc>
                <a:spcPct val="100000"/>
              </a:lnSpc>
            </a:pPr>
            <a:r>
              <a:rPr lang="de-DE" dirty="0" smtClean="0"/>
              <a:t>Fazit</a:t>
            </a:r>
          </a:p>
        </p:txBody>
      </p:sp>
    </p:spTree>
    <p:extLst>
      <p:ext uri="{BB962C8B-B14F-4D97-AF65-F5344CB8AC3E}">
        <p14:creationId xmlns:p14="http://schemas.microsoft.com/office/powerpoint/2010/main" val="319198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Rekapitulation des Zwischenvortrags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95"/>
          <a:stretch/>
        </p:blipFill>
        <p:spPr>
          <a:xfrm>
            <a:off x="251520" y="1628799"/>
            <a:ext cx="3277121" cy="4256501"/>
          </a:xfrm>
        </p:spPr>
      </p:pic>
      <p:sp>
        <p:nvSpPr>
          <p:cNvPr id="6" name="Textfeld 5"/>
          <p:cNvSpPr txBox="1"/>
          <p:nvPr/>
        </p:nvSpPr>
        <p:spPr>
          <a:xfrm>
            <a:off x="611560" y="594928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5AA9"/>
                </a:solidFill>
              </a:rPr>
              <a:t>Abbildung: </a:t>
            </a:r>
            <a:r>
              <a:rPr lang="de-DE" dirty="0" smtClean="0"/>
              <a:t>JSON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761656" y="589933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5AA9"/>
                </a:solidFill>
              </a:rPr>
              <a:t>Abbildung: </a:t>
            </a:r>
            <a:r>
              <a:rPr lang="de-DE" dirty="0" smtClean="0"/>
              <a:t>FSM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3"/>
          <a:stretch/>
        </p:blipFill>
        <p:spPr>
          <a:xfrm>
            <a:off x="3779912" y="1816474"/>
            <a:ext cx="5210657" cy="388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6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Rekapitulation des </a:t>
            </a:r>
            <a:r>
              <a:rPr lang="de-DE" dirty="0" smtClean="0"/>
              <a:t>Zwischenvortrags: Ziele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 smtClean="0"/>
              <a:t>Fernsteuerung </a:t>
            </a:r>
            <a:r>
              <a:rPr lang="de-DE" dirty="0" smtClean="0">
                <a:sym typeface="Wingdings"/>
              </a:rPr>
              <a:t></a:t>
            </a:r>
            <a:endParaRPr lang="de-DE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 err="1" smtClean="0"/>
              <a:t>ArUco</a:t>
            </a:r>
            <a:r>
              <a:rPr lang="de-DE" dirty="0" smtClean="0"/>
              <a:t>-Tore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 smtClean="0"/>
              <a:t>Entfernungsmessung </a:t>
            </a:r>
            <a:r>
              <a:rPr lang="de-DE" dirty="0"/>
              <a:t>in </a:t>
            </a:r>
            <a:r>
              <a:rPr lang="de-DE" dirty="0" smtClean="0"/>
              <a:t>µs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 smtClean="0"/>
              <a:t>Kombination Abstandsreglung </a:t>
            </a:r>
            <a:r>
              <a:rPr lang="de-DE" dirty="0"/>
              <a:t>und </a:t>
            </a:r>
            <a:r>
              <a:rPr lang="de-DE" dirty="0" err="1" smtClean="0"/>
              <a:t>ArUco</a:t>
            </a:r>
            <a:r>
              <a:rPr lang="de-DE" dirty="0" smtClean="0"/>
              <a:t>-Marker</a:t>
            </a:r>
          </a:p>
        </p:txBody>
      </p:sp>
    </p:spTree>
    <p:extLst>
      <p:ext uri="{BB962C8B-B14F-4D97-AF65-F5344CB8AC3E}">
        <p14:creationId xmlns:p14="http://schemas.microsoft.com/office/powerpoint/2010/main" val="255976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Meilensteine: Regelung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 smtClean="0"/>
              <a:t>Filter verbessert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 smtClean="0"/>
              <a:t>Regelung nach linearer Funktion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/>
              <a:t>Messeinheit der Ultraschallsensoren: </a:t>
            </a:r>
            <a:r>
              <a:rPr lang="el-GR" dirty="0"/>
              <a:t>μ</a:t>
            </a:r>
            <a:r>
              <a:rPr lang="de-DE" dirty="0"/>
              <a:t>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dirty="0"/>
          </a:p>
          <a:p>
            <a:pPr marL="0" indent="0"/>
            <a:endParaRPr lang="de-DE" dirty="0"/>
          </a:p>
        </p:txBody>
      </p:sp>
      <p:pic>
        <p:nvPicPr>
          <p:cNvPr id="2050" name="Picture 2" descr="D:\Downloads\scharfe Ramp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06063" y="2191363"/>
            <a:ext cx="4500500" cy="337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11560" y="4824730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Zeile 24:</a:t>
            </a:r>
            <a:r>
              <a:rPr lang="de-DE" sz="4400" b="1" dirty="0" smtClean="0"/>
              <a:t> 0x51 </a:t>
            </a:r>
            <a:r>
              <a:rPr lang="de-DE" sz="4400" b="1" dirty="0" smtClean="0">
                <a:sym typeface="Wingdings" panose="05000000000000000000" pitchFamily="2" charset="2"/>
              </a:rPr>
              <a:t> </a:t>
            </a:r>
            <a:r>
              <a:rPr lang="de-DE" sz="4400" b="1" dirty="0" smtClean="0"/>
              <a:t>0x52</a:t>
            </a:r>
            <a:endParaRPr lang="de-DE" sz="4400" b="1" dirty="0"/>
          </a:p>
        </p:txBody>
      </p:sp>
    </p:spTree>
    <p:extLst>
      <p:ext uri="{BB962C8B-B14F-4D97-AF65-F5344CB8AC3E}">
        <p14:creationId xmlns:p14="http://schemas.microsoft.com/office/powerpoint/2010/main" val="42761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Meilensteine: </a:t>
            </a:r>
            <a:r>
              <a:rPr lang="de-DE" dirty="0" err="1" smtClean="0"/>
              <a:t>CamNode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38375"/>
            <a:ext cx="2571750" cy="2381250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984" y="1628800"/>
            <a:ext cx="1828804" cy="225247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686" y="4603501"/>
            <a:ext cx="3225397" cy="926984"/>
          </a:xfrm>
          <a:prstGeom prst="rect">
            <a:avLst/>
          </a:prstGeom>
        </p:spPr>
      </p:pic>
      <p:sp>
        <p:nvSpPr>
          <p:cNvPr id="7" name="Plus 6"/>
          <p:cNvSpPr/>
          <p:nvPr/>
        </p:nvSpPr>
        <p:spPr>
          <a:xfrm>
            <a:off x="3059832" y="2924944"/>
            <a:ext cx="1224136" cy="1152128"/>
          </a:xfrm>
          <a:prstGeom prst="mathPlus">
            <a:avLst/>
          </a:prstGeom>
          <a:solidFill>
            <a:srgbClr val="005A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99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Meilensteine: </a:t>
            </a:r>
            <a:r>
              <a:rPr lang="de-DE" dirty="0" err="1" smtClean="0"/>
              <a:t>ArUco</a:t>
            </a:r>
            <a:r>
              <a:rPr lang="de-DE" dirty="0" smtClean="0"/>
              <a:t>-Tore</a:t>
            </a:r>
            <a:endParaRPr lang="de-DE" dirty="0"/>
          </a:p>
        </p:txBody>
      </p:sp>
      <p:pic>
        <p:nvPicPr>
          <p:cNvPr id="4103" name="Picture 7" descr="E:\marker2bla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4" y="3933056"/>
            <a:ext cx="869217" cy="84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E:\xrui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641745"/>
            <a:ext cx="869217" cy="86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Gerade Verbindung 4"/>
          <p:cNvCxnSpPr/>
          <p:nvPr/>
        </p:nvCxnSpPr>
        <p:spPr>
          <a:xfrm>
            <a:off x="358775" y="5949280"/>
            <a:ext cx="84668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 flipV="1">
            <a:off x="3851920" y="3265404"/>
            <a:ext cx="3240360" cy="1800200"/>
          </a:xfrm>
          <a:prstGeom prst="line">
            <a:avLst/>
          </a:prstGeom>
          <a:ln w="38100">
            <a:solidFill>
              <a:srgbClr val="312C8C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7171131" y="3269393"/>
            <a:ext cx="2439706" cy="0"/>
          </a:xfrm>
          <a:prstGeom prst="line">
            <a:avLst/>
          </a:prstGeom>
          <a:ln w="38100">
            <a:solidFill>
              <a:srgbClr val="00B0F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2051720" y="5116392"/>
            <a:ext cx="1800200" cy="0"/>
          </a:xfrm>
          <a:prstGeom prst="line">
            <a:avLst/>
          </a:prstGeom>
          <a:ln w="38100">
            <a:solidFill>
              <a:srgbClr val="00B0F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99" name="Picture 3" descr="D:\Downloads\Endvortrag Bilder\Animaut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5576" y="4633946"/>
            <a:ext cx="2592288" cy="96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67544" y="1844824"/>
            <a:ext cx="55446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Unsere Lösung: mit US- und Hall-Sensor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Tor erkennen </a:t>
            </a:r>
            <a:r>
              <a:rPr lang="de-DE" dirty="0" smtClean="0">
                <a:sym typeface="Wingdings" panose="05000000000000000000" pitchFamily="2" charset="2"/>
              </a:rPr>
              <a:t>- </a:t>
            </a:r>
            <a:r>
              <a:rPr lang="de-DE" dirty="0" smtClean="0"/>
              <a:t>Kamera</a:t>
            </a:r>
          </a:p>
          <a:p>
            <a:pPr marL="342900" indent="-342900">
              <a:buFont typeface="+mj-lt"/>
              <a:buAutoNum type="arabicPeriod"/>
            </a:pP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Zielpunkt berechnen </a:t>
            </a:r>
            <a:r>
              <a:rPr lang="de-DE" dirty="0"/>
              <a:t>&amp;</a:t>
            </a:r>
            <a:r>
              <a:rPr lang="de-DE" dirty="0" smtClean="0"/>
              <a:t> anfahren - Hall, US</a:t>
            </a:r>
          </a:p>
          <a:p>
            <a:pPr marL="342900" indent="-342900">
              <a:buFont typeface="+mj-lt"/>
              <a:buAutoNum type="arabicPeriod"/>
            </a:pP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Ausrichten &amp; durchqueren - Kamera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398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6531E-6 L 0.17257 0.00185 L 0.54306 -0.27358 L 0.93715 -0.27543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58" y="-136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Meilensteine: </a:t>
            </a:r>
            <a:r>
              <a:rPr lang="de-DE" dirty="0" err="1"/>
              <a:t>ArUco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VIDEO -&gt; YouTube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595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Ziele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 smtClean="0"/>
              <a:t>Fernsteuerung </a:t>
            </a:r>
            <a:r>
              <a:rPr lang="de-DE" dirty="0" smtClean="0">
                <a:sym typeface="Wingdings"/>
              </a:rPr>
              <a:t></a:t>
            </a:r>
            <a:endParaRPr lang="de-DE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 err="1" smtClean="0"/>
              <a:t>ArUco</a:t>
            </a:r>
            <a:r>
              <a:rPr lang="de-DE" dirty="0" smtClean="0"/>
              <a:t>-Tore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 smtClean="0"/>
              <a:t>Entfernungsmessung </a:t>
            </a:r>
            <a:r>
              <a:rPr lang="de-DE" dirty="0"/>
              <a:t>in </a:t>
            </a:r>
            <a:r>
              <a:rPr lang="de-DE" dirty="0" smtClean="0"/>
              <a:t>µs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 smtClean="0"/>
              <a:t>Kombination Abstandsreglung </a:t>
            </a:r>
            <a:r>
              <a:rPr lang="de-DE" dirty="0"/>
              <a:t>und </a:t>
            </a:r>
            <a:r>
              <a:rPr lang="de-DE" dirty="0" err="1" smtClean="0"/>
              <a:t>ArUco</a:t>
            </a:r>
            <a:r>
              <a:rPr lang="de-DE" dirty="0" smtClean="0"/>
              <a:t>-Marker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b="1" dirty="0" smtClean="0">
                <a:solidFill>
                  <a:srgbClr val="005AA9"/>
                </a:solidFill>
              </a:rPr>
              <a:t>NEU</a:t>
            </a:r>
            <a:r>
              <a:rPr lang="de-DE" dirty="0" smtClean="0"/>
              <a:t>: Wiederverwendbarkeit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590539" y="1124744"/>
            <a:ext cx="504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dirty="0">
                <a:solidFill>
                  <a:srgbClr val="FF0000"/>
                </a:solidFill>
                <a:sym typeface="Wingdings"/>
              </a:rPr>
              <a:t></a:t>
            </a:r>
            <a:endParaRPr lang="de-DE" sz="9600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634413" y="1988840"/>
            <a:ext cx="648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dirty="0">
                <a:solidFill>
                  <a:srgbClr val="00B050"/>
                </a:solidFill>
                <a:sym typeface="Wingdings"/>
              </a:rPr>
              <a:t></a:t>
            </a:r>
            <a:endParaRPr lang="de-DE" sz="9600" dirty="0">
              <a:solidFill>
                <a:srgbClr val="00B05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923928" y="2773670"/>
            <a:ext cx="648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dirty="0">
                <a:solidFill>
                  <a:srgbClr val="00B050"/>
                </a:solidFill>
                <a:sym typeface="Wingdings"/>
              </a:rPr>
              <a:t></a:t>
            </a:r>
            <a:endParaRPr lang="de-DE" sz="9600" dirty="0">
              <a:solidFill>
                <a:srgbClr val="00B05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319098" y="3595367"/>
            <a:ext cx="648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dirty="0">
                <a:solidFill>
                  <a:srgbClr val="00B050"/>
                </a:solidFill>
                <a:sym typeface="Wingdings"/>
              </a:rPr>
              <a:t></a:t>
            </a:r>
            <a:endParaRPr lang="de-DE" sz="9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26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Präsentationsvorlage_BWL9">
  <a:themeElements>
    <a:clrScheme name="v1_TUD_Präsentation_r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1_TUD_Präsentation_r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1_TUD_Präsentation_r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Präsentationsvorlage_BWL9</Template>
  <TotalTime>0</TotalTime>
  <Words>459</Words>
  <Application>Microsoft Office PowerPoint</Application>
  <PresentationFormat>Bildschirmpräsentation (4:3)</PresentationFormat>
  <Paragraphs>150</Paragraphs>
  <Slides>15</Slides>
  <Notes>12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Präsentationsvorlage_BWL9</vt:lpstr>
      <vt:lpstr>Projektseminar Echtzeitsysteme Endvortrag Team TRAL</vt:lpstr>
      <vt:lpstr>Gliederung</vt:lpstr>
      <vt:lpstr>Rekapitulation des Zwischenvortrags</vt:lpstr>
      <vt:lpstr>Rekapitulation des Zwischenvortrags: Ziele</vt:lpstr>
      <vt:lpstr>Meilensteine: Regelung</vt:lpstr>
      <vt:lpstr>Meilensteine: CamNode</vt:lpstr>
      <vt:lpstr>Meilensteine: ArUco-Tore</vt:lpstr>
      <vt:lpstr>Meilensteine: ArUco</vt:lpstr>
      <vt:lpstr>Ziele</vt:lpstr>
      <vt:lpstr>Meilensteine: Graphische Programmierung</vt:lpstr>
      <vt:lpstr>Meilensteine: Graphische Programmierung</vt:lpstr>
      <vt:lpstr>Meilensteine: Graphische Programmierung</vt:lpstr>
      <vt:lpstr>Was von uns bleibt</vt:lpstr>
      <vt:lpstr>Fazit</vt:lpstr>
      <vt:lpstr>… noch Fragen?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Adrian W</dc:creator>
  <cp:lastModifiedBy>Geza Kulcsar</cp:lastModifiedBy>
  <cp:revision>109</cp:revision>
  <dcterms:created xsi:type="dcterms:W3CDTF">2009-12-23T09:42:49Z</dcterms:created>
  <dcterms:modified xsi:type="dcterms:W3CDTF">2016-05-04T08:19:14Z</dcterms:modified>
</cp:coreProperties>
</file>