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0" r:id="rId4"/>
    <p:sldId id="269" r:id="rId5"/>
    <p:sldId id="265" r:id="rId6"/>
    <p:sldId id="266" r:id="rId7"/>
    <p:sldId id="264" r:id="rId8"/>
    <p:sldId id="267" r:id="rId9"/>
    <p:sldId id="268" r:id="rId10"/>
    <p:sldId id="271" r:id="rId11"/>
    <p:sldId id="272" r:id="rId12"/>
    <p:sldId id="263" r:id="rId1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9"/>
    <a:srgbClr val="0303BD"/>
    <a:srgbClr val="F5A300"/>
    <a:srgbClr val="FDCA00"/>
    <a:srgbClr val="9C1C26"/>
    <a:srgbClr val="312C8C"/>
    <a:srgbClr val="000000"/>
    <a:srgbClr val="B5B5B5"/>
    <a:srgbClr val="E95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13" autoAdjust="0"/>
    <p:restoredTop sz="91188" autoAdjust="0"/>
  </p:normalViewPr>
  <p:slideViewPr>
    <p:cSldViewPr snapToObjects="1">
      <p:cViewPr varScale="1">
        <p:scale>
          <a:sx n="79" d="100"/>
          <a:sy n="79" d="100"/>
        </p:scale>
        <p:origin x="18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90500" y="387350"/>
            <a:ext cx="54038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00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 b="1">
                <a:latin typeface="Stafford" pitchFamily="2" charset="0"/>
              </a:defRPr>
            </a:lvl1pPr>
          </a:lstStyle>
          <a:p>
            <a:endParaRPr lang="de-D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90500" y="8567738"/>
            <a:ext cx="13303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fld id="{A32DC80D-291A-4ABB-A78B-0417274A267C}" type="datetime4">
              <a:rPr lang="de-DE"/>
              <a:pPr/>
              <a:t>27. Februar 2016</a:t>
            </a:fld>
            <a:endParaRPr lang="de-DE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20825" y="8567738"/>
            <a:ext cx="44640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999163" y="8567738"/>
            <a:ext cx="6699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  <a:fld id="{C7CC2173-B0D1-45F1-9D54-E33B7353DA19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50182" name="Picture 6" descr="tud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0400" y="360363"/>
            <a:ext cx="928688" cy="417512"/>
          </a:xfrm>
          <a:prstGeom prst="rect">
            <a:avLst/>
          </a:prstGeom>
          <a:noFill/>
        </p:spPr>
      </p:pic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190500" y="179388"/>
            <a:ext cx="6478588" cy="144462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190500" y="360363"/>
            <a:ext cx="6478588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190500" y="8496300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188913" y="777875"/>
            <a:ext cx="647858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5007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5" name="Picture 13" descr="tud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32463" y="360363"/>
            <a:ext cx="935037" cy="420687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8913" y="8685213"/>
            <a:ext cx="161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fld id="{065B079B-E513-489A-8A1B-D7C78493EA86}" type="datetime4">
              <a:rPr lang="de-DE"/>
              <a:pPr/>
              <a:t>27. Februar 2016</a:t>
            </a:fld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22388" y="923925"/>
            <a:ext cx="4194175" cy="3071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90500" y="4284663"/>
            <a:ext cx="6477000" cy="428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808163" y="8685213"/>
            <a:ext cx="410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13438" y="8685213"/>
            <a:ext cx="94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  <a:fld id="{C36AA9A4-5D0B-4134-89A6-D8B9DAA4F25C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90500" y="387350"/>
            <a:ext cx="54038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8000" tIns="0" rIns="0" bIns="0" anchor="ctr"/>
          <a:lstStyle/>
          <a:p>
            <a:pPr>
              <a:lnSpc>
                <a:spcPts val="1300"/>
              </a:lnSpc>
            </a:pPr>
            <a:endParaRPr lang="de-DE" sz="1000" b="1">
              <a:latin typeface="Stafford" pitchFamily="2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90500" y="179388"/>
            <a:ext cx="6478588" cy="144462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90500" y="360363"/>
            <a:ext cx="6478588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190500" y="781050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90500" y="8685213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88913" y="4103688"/>
            <a:ext cx="647858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78740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1pPr>
    <a:lvl2pPr marL="4572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2pPr>
    <a:lvl3pPr marL="9144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3pPr>
    <a:lvl4pPr marL="13716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4pPr>
    <a:lvl5pPr marL="18288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50825" y="368300"/>
            <a:ext cx="8642350" cy="2089150"/>
          </a:xfrm>
          <a:prstGeom prst="rect">
            <a:avLst/>
          </a:prstGeom>
          <a:solidFill>
            <a:srgbClr val="005AA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58775" y="1449388"/>
            <a:ext cx="6642117" cy="944562"/>
          </a:xfrm>
        </p:spPr>
        <p:txBody>
          <a:bodyPr lIns="0" tIns="0" rIns="0" bIns="0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Echtzeitsysteme</a:t>
            </a:r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005AA9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87049" name="Picture 9" descr="tud_logo"/>
          <p:cNvPicPr>
            <a:picLocks noChangeAspect="1" noChangeArrowheads="1"/>
          </p:cNvPicPr>
          <p:nvPr/>
        </p:nvPicPr>
        <p:blipFill>
          <a:blip r:embed="rId2" cstate="print"/>
          <a:srcRect r="5453"/>
          <a:stretch>
            <a:fillRect/>
          </a:stretch>
        </p:blipFill>
        <p:spPr bwMode="auto">
          <a:xfrm>
            <a:off x="7172325" y="657225"/>
            <a:ext cx="18732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55" name="Line 15"/>
          <p:cNvSpPr>
            <a:spLocks noChangeShapeType="1"/>
          </p:cNvSpPr>
          <p:nvPr/>
        </p:nvSpPr>
        <p:spPr bwMode="auto">
          <a:xfrm>
            <a:off x="252413" y="635795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7058" name="Rectangle 18"/>
          <p:cNvSpPr>
            <a:spLocks noChangeArrowheads="1"/>
          </p:cNvSpPr>
          <p:nvPr/>
        </p:nvSpPr>
        <p:spPr bwMode="auto">
          <a:xfrm>
            <a:off x="250825" y="36036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7059" name="Rectangle 19"/>
          <p:cNvSpPr>
            <a:spLocks noChangeArrowheads="1"/>
          </p:cNvSpPr>
          <p:nvPr/>
        </p:nvSpPr>
        <p:spPr bwMode="auto">
          <a:xfrm>
            <a:off x="250825" y="2457450"/>
            <a:ext cx="864076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Titel 1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Projektseminar</a:t>
            </a:r>
          </a:p>
        </p:txBody>
      </p:sp>
      <p:sp>
        <p:nvSpPr>
          <p:cNvPr id="15" name="Fußzeilenplatzhalter 3"/>
          <p:cNvSpPr txBox="1">
            <a:spLocks/>
          </p:cNvSpPr>
          <p:nvPr userDrawn="1"/>
        </p:nvSpPr>
        <p:spPr>
          <a:xfrm>
            <a:off x="252413" y="6489700"/>
            <a:ext cx="7200900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E482C5-58E3-4583-8C64-AB4EA00E1990}" type="datetime1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27.02.2016</a:t>
            </a:fld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 |  Fachbereich Echtzeitsysteme  |  Prof. </a:t>
            </a:r>
            <a:r>
              <a:rPr lang="de-DE" sz="1000" dirty="0">
                <a:solidFill>
                  <a:schemeClr val="tx1"/>
                </a:solidFill>
              </a:rPr>
              <a:t>Dr. </a:t>
            </a:r>
            <a:r>
              <a:rPr lang="de-DE" sz="1000" dirty="0" err="1">
                <a:solidFill>
                  <a:schemeClr val="tx1"/>
                </a:solidFill>
              </a:rPr>
              <a:t>rer</a:t>
            </a:r>
            <a:r>
              <a:rPr lang="de-DE" sz="1000" dirty="0">
                <a:solidFill>
                  <a:schemeClr val="tx1"/>
                </a:solidFill>
              </a:rPr>
              <a:t>. nat. Andy </a:t>
            </a:r>
            <a:r>
              <a:rPr lang="de-DE" sz="1000" dirty="0" err="1">
                <a:solidFill>
                  <a:schemeClr val="tx1"/>
                </a:solidFill>
              </a:rPr>
              <a:t>Schürr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  | </a:t>
            </a:r>
            <a:fld id="{8E9B2640-8CD7-45FF-9440-54608BC46479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620000"/>
            <a:ext cx="6823569" cy="4479943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6421455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642145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58775" y="1592263"/>
            <a:ext cx="4135438" cy="4551381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86314" y="1592263"/>
            <a:ext cx="4105274" cy="4551381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57620" y="1620000"/>
            <a:ext cx="5000660" cy="45061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58776" y="1620000"/>
            <a:ext cx="3106738" cy="45061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358775" y="488950"/>
            <a:ext cx="6840000" cy="8382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928801"/>
            <a:ext cx="5486400" cy="279877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250825" y="368300"/>
            <a:ext cx="86423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488950"/>
            <a:ext cx="664211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000" y="1620000"/>
            <a:ext cx="664089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005AA9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pic>
        <p:nvPicPr>
          <p:cNvPr id="1033" name="Picture 9" descr="tud_logo"/>
          <p:cNvPicPr>
            <a:picLocks noChangeAspect="1" noChangeArrowheads="1"/>
          </p:cNvPicPr>
          <p:nvPr/>
        </p:nvPicPr>
        <p:blipFill>
          <a:blip r:embed="rId10" cstate="print"/>
          <a:srcRect r="5453"/>
          <a:stretch>
            <a:fillRect/>
          </a:stretch>
        </p:blipFill>
        <p:spPr bwMode="auto">
          <a:xfrm>
            <a:off x="7167563" y="512763"/>
            <a:ext cx="18732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250825" y="1449388"/>
            <a:ext cx="8640763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250825" y="36671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 userDrawn="1"/>
        </p:nvSpPr>
        <p:spPr bwMode="auto">
          <a:xfrm>
            <a:off x="252413" y="635795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3" name="Fußzeilenplatzhalter 3"/>
          <p:cNvSpPr txBox="1">
            <a:spLocks/>
          </p:cNvSpPr>
          <p:nvPr userDrawn="1"/>
        </p:nvSpPr>
        <p:spPr>
          <a:xfrm>
            <a:off x="252413" y="6489700"/>
            <a:ext cx="7200900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E482C5-58E3-4583-8C64-AB4EA00E1990}" type="datetime1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27.02.2016</a:t>
            </a:fld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 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|  Fachbereich Echtzeitsysteme  |  Prof. </a:t>
            </a:r>
            <a:r>
              <a:rPr lang="de-DE" sz="1000" dirty="0">
                <a:solidFill>
                  <a:schemeClr val="tx1"/>
                </a:solidFill>
              </a:rPr>
              <a:t>Dr. </a:t>
            </a:r>
            <a:r>
              <a:rPr lang="de-DE" sz="1000" dirty="0" err="1">
                <a:solidFill>
                  <a:schemeClr val="tx1"/>
                </a:solidFill>
              </a:rPr>
              <a:t>rer</a:t>
            </a:r>
            <a:r>
              <a:rPr lang="de-DE" sz="1000" dirty="0">
                <a:solidFill>
                  <a:schemeClr val="tx1"/>
                </a:solidFill>
              </a:rPr>
              <a:t>. nat. Andy </a:t>
            </a:r>
            <a:r>
              <a:rPr lang="de-DE" sz="1000" dirty="0" err="1">
                <a:solidFill>
                  <a:schemeClr val="tx1"/>
                </a:solidFill>
              </a:rPr>
              <a:t>Schürr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  | </a:t>
            </a:r>
            <a:fld id="{8E9B2640-8CD7-45FF-9440-54608BC46479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j-ea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179388" indent="-179388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None/>
        <a:defRPr sz="200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9388" indent="-177800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Tahoma" pitchFamily="34" charset="0"/>
        </a:defRPr>
      </a:lvl2pPr>
      <a:lvl3pPr marL="538163" indent="-187325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Tahoma" pitchFamily="34" charset="0"/>
        </a:defRPr>
      </a:lvl3pPr>
      <a:lvl4pPr marL="717550" indent="-173038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Tahoma" pitchFamily="34" charset="0"/>
        </a:defRPr>
      </a:lvl4pPr>
      <a:lvl5pPr marL="908050" indent="-188913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Tahoma" pitchFamily="34" charset="0"/>
        </a:defRPr>
      </a:lvl5pPr>
      <a:lvl6pPr marL="13652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g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0" Type="http://schemas.openxmlformats.org/officeDocument/2006/relationships/image" Target="../media/image14.jpe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de-DE" dirty="0"/>
              <a:t>Echtzeitsysteme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Projektseminar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2008" y="2593498"/>
            <a:ext cx="1766750" cy="1707778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4475185"/>
            <a:ext cx="3249601" cy="9271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9992" y="2780928"/>
            <a:ext cx="4018912" cy="2127235"/>
          </a:xfrm>
          <a:prstGeom prst="rect">
            <a:avLst/>
          </a:prstGeom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50825" y="5482233"/>
            <a:ext cx="114807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algn="ctr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algn="ctr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algn="ctr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algn="ctr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l">
              <a:lnSpc>
                <a:spcPct val="100000"/>
              </a:lnSpc>
              <a:spcAft>
                <a:spcPct val="10000"/>
              </a:spcAft>
              <a:buClr>
                <a:schemeClr val="tx1"/>
              </a:buClr>
              <a:buFontTx/>
              <a:buNone/>
            </a:pPr>
            <a:r>
              <a:rPr lang="nl-NL" sz="1000" b="1" dirty="0">
                <a:solidFill>
                  <a:schemeClr val="tx1"/>
                </a:solidFill>
              </a:rPr>
              <a:t>Matchbox</a:t>
            </a:r>
          </a:p>
          <a:p>
            <a:pPr>
              <a:spcAft>
                <a:spcPct val="10000"/>
              </a:spcAft>
              <a:buClr>
                <a:schemeClr val="tx1"/>
              </a:buClr>
            </a:pPr>
            <a:r>
              <a:rPr lang="nl-NL" sz="1000" dirty="0">
                <a:solidFill>
                  <a:schemeClr val="tx1"/>
                </a:solidFill>
              </a:rPr>
              <a:t>Alexander Späth</a:t>
            </a:r>
          </a:p>
          <a:p>
            <a:pPr algn="l">
              <a:lnSpc>
                <a:spcPct val="100000"/>
              </a:lnSpc>
              <a:spcAft>
                <a:spcPct val="10000"/>
              </a:spcAft>
              <a:buClr>
                <a:schemeClr val="tx1"/>
              </a:buClr>
              <a:buFontTx/>
              <a:buNone/>
            </a:pPr>
            <a:r>
              <a:rPr lang="nl-NL" sz="1000" dirty="0">
                <a:solidFill>
                  <a:schemeClr val="tx1"/>
                </a:solidFill>
              </a:rPr>
              <a:t>Clemens Chu</a:t>
            </a:r>
          </a:p>
          <a:p>
            <a:pPr algn="l">
              <a:lnSpc>
                <a:spcPct val="100000"/>
              </a:lnSpc>
              <a:spcAft>
                <a:spcPct val="10000"/>
              </a:spcAft>
              <a:buClr>
                <a:schemeClr val="tx1"/>
              </a:buClr>
              <a:buFontTx/>
              <a:buNone/>
            </a:pPr>
            <a:r>
              <a:rPr lang="nl-NL" sz="1000" dirty="0">
                <a:solidFill>
                  <a:schemeClr val="tx1"/>
                </a:solidFill>
              </a:rPr>
              <a:t>Dennis Hanslik</a:t>
            </a:r>
          </a:p>
          <a:p>
            <a:pPr>
              <a:spcAft>
                <a:spcPct val="10000"/>
              </a:spcAft>
              <a:buClr>
                <a:schemeClr val="tx1"/>
              </a:buClr>
            </a:pPr>
            <a:r>
              <a:rPr lang="nl-NL" sz="1000" dirty="0">
                <a:solidFill>
                  <a:schemeClr val="tx1"/>
                </a:solidFill>
              </a:rPr>
              <a:t>Tobias Averhage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7164288" y="580526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/>
              <a:t>Betreuer:</a:t>
            </a:r>
          </a:p>
          <a:p>
            <a:r>
              <a:rPr lang="de-DE" sz="1000" dirty="0" err="1"/>
              <a:t>M.Sc</a:t>
            </a:r>
            <a:r>
              <a:rPr lang="de-DE" sz="1000" dirty="0"/>
              <a:t>. Geza </a:t>
            </a:r>
            <a:r>
              <a:rPr lang="de-DE" sz="1000" dirty="0" err="1"/>
              <a:t>Kulcsar</a:t>
            </a:r>
            <a:endParaRPr lang="de-DE" sz="1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Zukunft des Codes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58775" y="2693819"/>
            <a:ext cx="84616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/>
              <a:t>Keine Veränderung der Hardware</a:t>
            </a:r>
          </a:p>
          <a:p>
            <a:pPr marL="742950" lvl="1" indent="-285750">
              <a:buFont typeface="Symbol" panose="05050102010706020507" pitchFamily="18" charset="2"/>
              <a:buChar char="Þ"/>
            </a:pPr>
            <a:r>
              <a:rPr lang="de-DE" dirty="0"/>
              <a:t>Wiederverwendbarkeit des Code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/>
              <a:t>Modularer Aufbau in einzelne Nodes</a:t>
            </a:r>
          </a:p>
          <a:p>
            <a:pPr marL="742950" lvl="1" indent="-285750">
              <a:buFont typeface="Symbol" panose="05050102010706020507" pitchFamily="18" charset="2"/>
              <a:buChar char="Þ"/>
            </a:pPr>
            <a:r>
              <a:rPr lang="de-DE" dirty="0"/>
              <a:t>Austausch / Verbesserung einzelner Nodes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776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Zukunft der Hardware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58775" y="1700808"/>
            <a:ext cx="846169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Ultraschall:</a:t>
            </a:r>
          </a:p>
          <a:p>
            <a:pPr marL="285750" indent="-285750">
              <a:buFontTx/>
              <a:buChar char="-"/>
            </a:pPr>
            <a:r>
              <a:rPr lang="de-DE" dirty="0"/>
              <a:t>Bessere US-Sensoren notwendig</a:t>
            </a:r>
          </a:p>
          <a:p>
            <a:pPr marL="285750" indent="-285750">
              <a:buFontTx/>
              <a:buChar char="-"/>
            </a:pPr>
            <a:r>
              <a:rPr lang="de-DE" dirty="0"/>
              <a:t>Mehr US-Sensoren notwendig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r>
              <a:rPr lang="de-DE" dirty="0"/>
              <a:t>Kamera:</a:t>
            </a:r>
          </a:p>
          <a:p>
            <a:pPr marL="285750" indent="-285750">
              <a:buFontTx/>
              <a:buChar char="-"/>
            </a:pPr>
            <a:r>
              <a:rPr lang="de-DE" dirty="0"/>
              <a:t>evtl. größerer Sichtbereich notwendig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r>
              <a:rPr lang="de-DE" dirty="0"/>
              <a:t>Liniensensor:</a:t>
            </a:r>
          </a:p>
          <a:p>
            <a:pPr marL="285750" indent="-285750">
              <a:buFontTx/>
              <a:buChar char="-"/>
            </a:pPr>
            <a:r>
              <a:rPr lang="de-DE" dirty="0"/>
              <a:t>Nicht verwendet, daher keine Empfehlung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r>
              <a:rPr lang="de-DE" dirty="0"/>
              <a:t>Hallsensor:</a:t>
            </a:r>
          </a:p>
          <a:p>
            <a:pPr marL="285750" indent="-285750">
              <a:buFontTx/>
              <a:buChar char="-"/>
            </a:pPr>
            <a:r>
              <a:rPr lang="de-DE" dirty="0"/>
              <a:t>Lieferte unpräzise Daten, daher nicht verwendet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r>
              <a:rPr lang="de-DE" dirty="0"/>
              <a:t>Board:</a:t>
            </a:r>
          </a:p>
          <a:p>
            <a:r>
              <a:rPr lang="de-DE" dirty="0"/>
              <a:t>- Ausreichend Rechenleistung. Kein Upgrade notwendig</a:t>
            </a:r>
          </a:p>
        </p:txBody>
      </p:sp>
    </p:spTree>
    <p:extLst>
      <p:ext uri="{BB962C8B-B14F-4D97-AF65-F5344CB8AC3E}">
        <p14:creationId xmlns:p14="http://schemas.microsoft.com/office/powerpoint/2010/main" val="660765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Fragen</a:t>
            </a:r>
          </a:p>
        </p:txBody>
      </p:sp>
      <p:pic>
        <p:nvPicPr>
          <p:cNvPr id="3" name="Picture 3" descr="fragezeich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59733" y="1484785"/>
            <a:ext cx="4824535" cy="482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0336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Stand Zwischenvortrag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24012" y="1556792"/>
            <a:ext cx="83176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/>
              <a:t>Simpler Wall-Follow kann entlang einer geraden Wand fahren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/>
              <a:t>Tordurchfahrt mit fixer Geschwindigkeit und „raten“ der Position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/>
              <a:t>Web-Interface zur Einstellung von Geschwindigkeit und Lenkung</a:t>
            </a:r>
          </a:p>
        </p:txBody>
      </p:sp>
    </p:spTree>
    <p:extLst>
      <p:ext uri="{BB962C8B-B14F-4D97-AF65-F5344CB8AC3E}">
        <p14:creationId xmlns:p14="http://schemas.microsoft.com/office/powerpoint/2010/main" val="291562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Weitere Schritte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24013" y="1556792"/>
            <a:ext cx="70563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Simpler Wall-Follow kann entlang einer geraden Wand fahren</a:t>
            </a:r>
          </a:p>
          <a:p>
            <a:pPr marL="285750" indent="-285750">
              <a:buFontTx/>
              <a:buChar char="-"/>
            </a:pPr>
            <a:endParaRPr lang="de-DE" dirty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de-DE" dirty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de-DE" dirty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de-DE" dirty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de-DE" dirty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Tordurchfahrt mit fixer Geschwindigkeit und „raten“ der Position</a:t>
            </a:r>
          </a:p>
          <a:p>
            <a:endParaRPr lang="de-DE" dirty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de-DE" dirty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de-DE" dirty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de-DE" dirty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de-DE" dirty="0"/>
              <a:t>Web-Interface zur Einstellung von Geschwindigkeit und Lenkung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/>
              <a:t>Verkehrszeichenerkennung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/>
              <a:t>Car-to-Car-Kommunikation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899592" y="1916832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/>
              <a:t>Umbau um variabel auf Geschwindigkeiten zu reagieren</a:t>
            </a:r>
          </a:p>
          <a:p>
            <a:pPr marL="285750" indent="-285750">
              <a:buFontTx/>
              <a:buChar char="-"/>
            </a:pPr>
            <a:r>
              <a:rPr lang="de-DE" dirty="0"/>
              <a:t>Kann auf Anweisung abbiegen</a:t>
            </a:r>
          </a:p>
          <a:p>
            <a:pPr marL="285750" indent="-285750">
              <a:buFontTx/>
              <a:buChar char="-"/>
            </a:pPr>
            <a:r>
              <a:rPr lang="de-DE" dirty="0"/>
              <a:t>Kann auf Anweisung PID abschalten und geradeaus fahren</a:t>
            </a:r>
          </a:p>
          <a:p>
            <a:pPr marL="285750" indent="-285750">
              <a:buFontTx/>
              <a:buChar char="-"/>
            </a:pPr>
            <a:r>
              <a:rPr lang="de-DE" dirty="0"/>
              <a:t>Kann Engstellen meistern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899592" y="3596823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/>
              <a:t>Auslagerung der </a:t>
            </a:r>
            <a:r>
              <a:rPr lang="de-DE" dirty="0" err="1"/>
              <a:t>Markererkennung</a:t>
            </a: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/>
              <a:t>Korrekte Berechnung der </a:t>
            </a:r>
            <a:r>
              <a:rPr lang="de-DE" dirty="0" err="1"/>
              <a:t>Markerabstände</a:t>
            </a:r>
            <a:r>
              <a:rPr lang="de-DE" dirty="0"/>
              <a:t> und deren Bewegung</a:t>
            </a:r>
          </a:p>
          <a:p>
            <a:pPr marL="285750" indent="-285750">
              <a:buFontTx/>
              <a:buChar char="-"/>
            </a:pPr>
            <a:r>
              <a:rPr lang="de-DE" dirty="0"/>
              <a:t>Geschwindigkeitsunabhängig</a:t>
            </a:r>
          </a:p>
        </p:txBody>
      </p:sp>
    </p:spTree>
    <p:extLst>
      <p:ext uri="{BB962C8B-B14F-4D97-AF65-F5344CB8AC3E}">
        <p14:creationId xmlns:p14="http://schemas.microsoft.com/office/powerpoint/2010/main" val="2222146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Weg zu den Verkehrszeichen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58775" y="2060848"/>
            <a:ext cx="2989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Am Anfang waren die Tore: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254" y="1851721"/>
            <a:ext cx="574461" cy="575476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294" y="1851721"/>
            <a:ext cx="575476" cy="57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610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Weg zu den Verkehrszeichen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60022" y="2852936"/>
            <a:ext cx="2989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 Koordinierung per C2C folgten weitere: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254" y="1851721"/>
            <a:ext cx="574461" cy="575476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294" y="1851721"/>
            <a:ext cx="575476" cy="57547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181478"/>
            <a:ext cx="547993" cy="479494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378" y="3181478"/>
            <a:ext cx="500062" cy="500062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644" y="3181478"/>
            <a:ext cx="511497" cy="511497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313" y="3163384"/>
            <a:ext cx="547993" cy="479494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157" y="3142816"/>
            <a:ext cx="567073" cy="501134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485" y="3163384"/>
            <a:ext cx="571499" cy="50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423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Weg zu den Verkehrszeichen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60022" y="4365104"/>
            <a:ext cx="2989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Und zum Schluss noch „Sicherheitsfeatures“: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254" y="1851721"/>
            <a:ext cx="574461" cy="575476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294" y="1851721"/>
            <a:ext cx="575476" cy="57547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181478"/>
            <a:ext cx="547993" cy="479494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378" y="3181478"/>
            <a:ext cx="500062" cy="500062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644" y="3181478"/>
            <a:ext cx="511497" cy="511497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313" y="3163384"/>
            <a:ext cx="547993" cy="479494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157" y="3142816"/>
            <a:ext cx="567073" cy="501134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485" y="3163384"/>
            <a:ext cx="571499" cy="500062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402855"/>
            <a:ext cx="550159" cy="550159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804" y="4423524"/>
            <a:ext cx="529490" cy="529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321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Car-to-Car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58775" y="1700808"/>
            <a:ext cx="58694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/>
              <a:t>Stabile Netzwerkverbindung notwendig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/>
              <a:t>Mindestens zwei Fahrzeuge notwendig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  <a:p>
            <a:r>
              <a:rPr lang="de-DE" dirty="0"/>
              <a:t>Lösung:</a:t>
            </a:r>
          </a:p>
          <a:p>
            <a:r>
              <a:rPr lang="de-DE" dirty="0"/>
              <a:t>Test im Labor mit zwei „aufgebockten“ Fahrzeugen</a:t>
            </a:r>
          </a:p>
        </p:txBody>
      </p:sp>
      <p:sp>
        <p:nvSpPr>
          <p:cNvPr id="4" name="Verbotsymbol 3"/>
          <p:cNvSpPr/>
          <p:nvPr/>
        </p:nvSpPr>
        <p:spPr>
          <a:xfrm>
            <a:off x="5076056" y="1700808"/>
            <a:ext cx="360040" cy="36004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" name="Verbotsymbol 4"/>
          <p:cNvSpPr/>
          <p:nvPr/>
        </p:nvSpPr>
        <p:spPr>
          <a:xfrm>
            <a:off x="5076056" y="2254486"/>
            <a:ext cx="360040" cy="36004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6" name="Smiley 5"/>
          <p:cNvSpPr/>
          <p:nvPr/>
        </p:nvSpPr>
        <p:spPr>
          <a:xfrm>
            <a:off x="6023012" y="3598788"/>
            <a:ext cx="410344" cy="410344"/>
          </a:xfrm>
          <a:prstGeom prst="smileyFace">
            <a:avLst/>
          </a:prstGeom>
          <a:solidFill>
            <a:srgbClr val="00B05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1557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1518281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Ergebnis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58775" y="1700808"/>
            <a:ext cx="846169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/>
              <a:t>Wagen regelt die Geschwindigkeit nach Wunsch des Nutzers/Nodes, aber nicht über die zulässige Höchstgeschwindigkeit hinaus.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/>
              <a:t>Gefahrenstellen sind eindeutig identifizierbar und per C2C können Absprachen getroffen werden.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/>
              <a:t>Routenplanung im Verkehrsnetz erfolgt per Zufall, aber auf Grundlage der Schilder.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/>
              <a:t>Eine Route mit Toren kann durchfahren werden.</a:t>
            </a:r>
          </a:p>
          <a:p>
            <a:pPr marL="285750" indent="-285750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0816549"/>
      </p:ext>
    </p:extLst>
  </p:cSld>
  <p:clrMapOvr>
    <a:masterClrMapping/>
  </p:clrMapOvr>
</p:sld>
</file>

<file path=ppt/theme/theme1.xml><?xml version="1.0" encoding="utf-8"?>
<a:theme xmlns:a="http://schemas.openxmlformats.org/drawingml/2006/main" name="Präsentationsvorlage_BWL9">
  <a:themeElements>
    <a:clrScheme name="v1_TUD_Präsentation_r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1_TUD_Präsentation_r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1_TUD_Präsentation_r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Präsentationsvorlage_BWL9</Template>
  <TotalTime>0</TotalTime>
  <Words>277</Words>
  <Application>Microsoft Office PowerPoint</Application>
  <PresentationFormat>Bildschirmpräsentation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9" baseType="lpstr">
      <vt:lpstr>Arial</vt:lpstr>
      <vt:lpstr>Bitstream Charter</vt:lpstr>
      <vt:lpstr>Stafford</vt:lpstr>
      <vt:lpstr>Symbol</vt:lpstr>
      <vt:lpstr>Tahoma</vt:lpstr>
      <vt:lpstr>Wingdings</vt:lpstr>
      <vt:lpstr>Präsentationsvorlage_BWL9</vt:lpstr>
      <vt:lpstr>Projektseminar</vt:lpstr>
      <vt:lpstr>Stand Zwischenvortrag</vt:lpstr>
      <vt:lpstr>Weitere Schritte</vt:lpstr>
      <vt:lpstr>Der Weg zu den Verkehrszeichen</vt:lpstr>
      <vt:lpstr>Der Weg zu den Verkehrszeichen</vt:lpstr>
      <vt:lpstr>Der Weg zu den Verkehrszeichen</vt:lpstr>
      <vt:lpstr>Car-to-Car</vt:lpstr>
      <vt:lpstr>Video</vt:lpstr>
      <vt:lpstr>Ergebnis</vt:lpstr>
      <vt:lpstr>Zukunft des Codes</vt:lpstr>
      <vt:lpstr>Zukunft der Hardware</vt:lpstr>
      <vt:lpstr>Fragen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Moritz Lohse</dc:creator>
  <cp:lastModifiedBy>Dennis Hanslik</cp:lastModifiedBy>
  <cp:revision>62</cp:revision>
  <dcterms:created xsi:type="dcterms:W3CDTF">2009-12-23T09:42:49Z</dcterms:created>
  <dcterms:modified xsi:type="dcterms:W3CDTF">2016-02-27T12:39:15Z</dcterms:modified>
</cp:coreProperties>
</file>